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6" r:id="rId4"/>
    <p:sldId id="1147" r:id="rId5"/>
    <p:sldId id="1148" r:id="rId6"/>
    <p:sldId id="1150" r:id="rId7"/>
    <p:sldId id="114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705" y="1097340"/>
            <a:ext cx="11665296" cy="12515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90409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文主要介绍了中国动画片《哪吒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》取得的成功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以及观众的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982824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2, the Chinese cartoon film, has become so popular that it has made over 14 billion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breaking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box office in Chinese film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top 5 of the world box office rankings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5538" y="1009009"/>
            <a:ext cx="1371801" cy="14628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303118" y="1400163"/>
            <a:ext cx="1169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records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47134" y="1959795"/>
            <a:ext cx="1692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has entered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1486" y="2970818"/>
            <a:ext cx="114658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句意：中国动画电影《哪吒</a:t>
            </a:r>
            <a:r>
              <a:rPr lang="en-US" altLang="zh-CN" sz="2400">
                <a:cs typeface="Times New Roman" panose="02020603050405020304" pitchFamily="18" charset="0"/>
              </a:rPr>
              <a:t>2</a:t>
            </a:r>
            <a:r>
              <a:rPr lang="zh-CN" altLang="zh-CN" sz="2400">
                <a:cs typeface="Times New Roman" panose="02020603050405020304" pitchFamily="18" charset="0"/>
              </a:rPr>
              <a:t>》票房突破</a:t>
            </a:r>
            <a:r>
              <a:rPr lang="en-US" altLang="zh-CN" sz="2400">
                <a:cs typeface="Times New Roman" panose="02020603050405020304" pitchFamily="18" charset="0"/>
              </a:rPr>
              <a:t>140</a:t>
            </a:r>
            <a:r>
              <a:rPr lang="zh-CN" altLang="zh-CN" sz="2400">
                <a:cs typeface="Times New Roman" panose="02020603050405020304" pitchFamily="18" charset="0"/>
              </a:rPr>
              <a:t>亿元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打破了中国电影史的票房纪录。根据</a:t>
            </a:r>
            <a:r>
              <a:rPr lang="en-US" altLang="zh-CN" sz="2400">
                <a:cs typeface="Times New Roman" panose="02020603050405020304" pitchFamily="18" charset="0"/>
              </a:rPr>
              <a:t>“breaking... at the box office”</a:t>
            </a:r>
            <a:r>
              <a:rPr lang="zh-CN" altLang="zh-CN" sz="2400">
                <a:cs typeface="Times New Roman" panose="02020603050405020304" pitchFamily="18" charset="0"/>
              </a:rPr>
              <a:t>可知需用名词复数形式表示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多项纪录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r>
              <a:rPr lang="en-US" altLang="zh-CN" sz="2400">
                <a:cs typeface="Times New Roman" panose="02020603050405020304" pitchFamily="18" charset="0"/>
              </a:rPr>
              <a:t>record</a:t>
            </a:r>
            <a:r>
              <a:rPr lang="zh-CN" altLang="zh-CN" sz="2400">
                <a:cs typeface="Times New Roman" panose="02020603050405020304" pitchFamily="18" charset="0"/>
              </a:rPr>
              <a:t>作名词时意为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纪录</a:t>
            </a:r>
            <a:r>
              <a:rPr lang="en-US" altLang="zh-CN" sz="2400">
                <a:cs typeface="Times New Roman" panose="02020603050405020304" pitchFamily="18" charset="0"/>
              </a:rPr>
              <a:t>”,</a:t>
            </a:r>
            <a:r>
              <a:rPr lang="zh-CN" altLang="zh-CN" sz="2400">
                <a:cs typeface="Times New Roman" panose="02020603050405020304" pitchFamily="18" charset="0"/>
              </a:rPr>
              <a:t>此处需用复数形式。故填</a:t>
            </a:r>
            <a:r>
              <a:rPr lang="en-US" altLang="zh-CN" sz="2400">
                <a:cs typeface="Times New Roman" panose="02020603050405020304" pitchFamily="18" charset="0"/>
              </a:rPr>
              <a:t>records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487" y="4625076"/>
            <a:ext cx="114658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2.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句意：到目前为止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《哪吒</a:t>
            </a:r>
            <a:r>
              <a:rPr lang="en-US" altLang="zh-CN" sz="2400">
                <a:cs typeface="Times New Roman" panose="02020603050405020304" pitchFamily="18" charset="0"/>
              </a:rPr>
              <a:t>2</a:t>
            </a:r>
            <a:r>
              <a:rPr lang="zh-CN" altLang="zh-CN" sz="2400">
                <a:cs typeface="Times New Roman" panose="02020603050405020304" pitchFamily="18" charset="0"/>
              </a:rPr>
              <a:t>》已进入全球票房排名前五。根据</a:t>
            </a:r>
            <a:r>
              <a:rPr lang="en-US" altLang="zh-CN" sz="2400">
                <a:cs typeface="Times New Roman" panose="02020603050405020304" pitchFamily="18" charset="0"/>
              </a:rPr>
              <a:t>“So far”</a:t>
            </a:r>
            <a:r>
              <a:rPr lang="zh-CN" altLang="zh-CN" sz="2400">
                <a:cs typeface="Times New Roman" panose="02020603050405020304" pitchFamily="18" charset="0"/>
              </a:rPr>
              <a:t>可知动作已完成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需用现在完成时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其结构为</a:t>
            </a:r>
            <a:r>
              <a:rPr lang="en-US" altLang="zh-CN" sz="2400">
                <a:cs typeface="Times New Roman" panose="02020603050405020304" pitchFamily="18" charset="0"/>
              </a:rPr>
              <a:t>have/has</a:t>
            </a:r>
            <a:r>
              <a:rPr lang="zh-CN" altLang="zh-CN" sz="2400">
                <a:cs typeface="Times New Roman" panose="02020603050405020304" pitchFamily="18" charset="0"/>
              </a:rPr>
              <a:t>＋动词过去分词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主语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en-US" altLang="zh-CN" sz="2400" i="1">
                <a:cs typeface="Times New Roman" panose="02020603050405020304" pitchFamily="18" charset="0"/>
              </a:rPr>
              <a:t>Ne</a:t>
            </a:r>
            <a:r>
              <a:rPr lang="en-US" altLang="zh-CN" sz="2400"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cs typeface="Times New Roman" panose="02020603050405020304" pitchFamily="18" charset="0"/>
              </a:rPr>
              <a:t>Zha</a:t>
            </a:r>
            <a:r>
              <a:rPr lang="en-US" altLang="zh-CN" sz="2400">
                <a:cs typeface="Times New Roman" panose="02020603050405020304" pitchFamily="18" charset="0"/>
              </a:rPr>
              <a:t> </a:t>
            </a:r>
            <a:r>
              <a:rPr lang="en-US" altLang="zh-CN" sz="2400" i="1">
                <a:cs typeface="Times New Roman" panose="02020603050405020304" pitchFamily="18" charset="0"/>
              </a:rPr>
              <a:t>2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为第三人称单数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助动词应用</a:t>
            </a:r>
            <a:r>
              <a:rPr lang="en-US" altLang="zh-CN" sz="2400">
                <a:cs typeface="Times New Roman" panose="02020603050405020304" pitchFamily="18" charset="0"/>
              </a:rPr>
              <a:t>has,enter</a:t>
            </a:r>
            <a:r>
              <a:rPr lang="zh-CN" altLang="zh-CN" sz="2400">
                <a:cs typeface="Times New Roman" panose="02020603050405020304" pitchFamily="18" charset="0"/>
              </a:rPr>
              <a:t>的过去分词为</a:t>
            </a:r>
            <a:r>
              <a:rPr lang="en-US" altLang="zh-CN" sz="2400">
                <a:cs typeface="Times New Roman" panose="02020603050405020304" pitchFamily="18" charset="0"/>
              </a:rPr>
              <a:t>entered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has entered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1894"/>
          </a:xfrm>
        </p:spPr>
        <p:txBody>
          <a:bodyPr/>
          <a:lstStyle/>
          <a:p>
            <a:pPr indent="609600" hangingPunct="0">
              <a:lnSpc>
                <a:spcPct val="13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amazing story mixes humor, action, and heartwarming moments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character, Na Zha, teaches people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face difficulties in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all the viewers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its animation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15086" y="1303264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02718" y="1738100"/>
            <a:ext cx="1931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are surprised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2276872"/>
            <a:ext cx="11504580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5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3.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句意：主角哪吒教会人们如何面对生活中的困难。根据</a:t>
            </a:r>
            <a:r>
              <a:rPr lang="en-US" altLang="zh-CN" sz="2400">
                <a:cs typeface="Times New Roman" panose="02020603050405020304" pitchFamily="18" charset="0"/>
              </a:rPr>
              <a:t>“teaches people... to face difficulties”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此处是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疑问词＋不定式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的结构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空处需用疑问词表示方式。</a:t>
            </a:r>
            <a:r>
              <a:rPr lang="en-US" altLang="zh-CN" sz="2400">
                <a:cs typeface="Times New Roman" panose="02020603050405020304" pitchFamily="18" charset="0"/>
              </a:rPr>
              <a:t>how</a:t>
            </a:r>
            <a:r>
              <a:rPr lang="zh-CN" altLang="zh-CN" sz="2400"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如何</a:t>
            </a:r>
            <a:r>
              <a:rPr lang="en-US" altLang="zh-CN" sz="2400">
                <a:cs typeface="Times New Roman" panose="02020603050405020304" pitchFamily="18" charset="0"/>
              </a:rPr>
              <a:t>”,</a:t>
            </a:r>
            <a:r>
              <a:rPr lang="zh-CN" altLang="zh-CN" sz="2400">
                <a:cs typeface="Times New Roman" panose="02020603050405020304" pitchFamily="18" charset="0"/>
              </a:rPr>
              <a:t>符合语境。故填</a:t>
            </a:r>
            <a:r>
              <a:rPr lang="en-US" altLang="zh-CN" sz="2400">
                <a:cs typeface="Times New Roman" panose="02020603050405020304" pitchFamily="18" charset="0"/>
              </a:rPr>
              <a:t>how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2123" y="3734284"/>
            <a:ext cx="115045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5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4.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句意：此外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所有观众都被其动画技术所震撼。根据</a:t>
            </a:r>
            <a:r>
              <a:rPr lang="en-US" altLang="zh-CN" sz="2400">
                <a:cs typeface="Times New Roman" panose="02020603050405020304" pitchFamily="18" charset="0"/>
              </a:rPr>
              <a:t>“all the viewers ...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cs typeface="Times New Roman" panose="02020603050405020304" pitchFamily="18" charset="0"/>
              </a:rPr>
              <a:t>surprise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cs typeface="Times New Roman" panose="02020603050405020304" pitchFamily="18" charset="0"/>
              </a:rPr>
              <a:t> by its animation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动画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cs typeface="Times New Roman" panose="02020603050405020304" pitchFamily="18" charset="0"/>
              </a:rPr>
              <a:t> technology”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空处应填谓语动词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主语</a:t>
            </a:r>
            <a:r>
              <a:rPr lang="en-US" altLang="zh-CN" sz="2400">
                <a:cs typeface="Times New Roman" panose="02020603050405020304" pitchFamily="18" charset="0"/>
              </a:rPr>
              <a:t>viewers</a:t>
            </a:r>
            <a:r>
              <a:rPr lang="zh-CN" altLang="zh-CN" sz="2400">
                <a:cs typeface="Times New Roman" panose="02020603050405020304" pitchFamily="18" charset="0"/>
              </a:rPr>
              <a:t>与动词</a:t>
            </a:r>
            <a:r>
              <a:rPr lang="en-US" altLang="zh-CN" sz="2400">
                <a:cs typeface="Times New Roman" panose="02020603050405020304" pitchFamily="18" charset="0"/>
              </a:rPr>
              <a:t>surprise</a:t>
            </a:r>
            <a:r>
              <a:rPr lang="zh-CN" altLang="zh-CN" sz="2400">
                <a:cs typeface="Times New Roman" panose="02020603050405020304" pitchFamily="18" charset="0"/>
              </a:rPr>
              <a:t>之间为被动关系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应用被动语态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结构为</a:t>
            </a:r>
            <a:r>
              <a:rPr lang="en-US" altLang="zh-CN" sz="2400">
                <a:cs typeface="Times New Roman" panose="02020603050405020304" pitchFamily="18" charset="0"/>
              </a:rPr>
              <a:t>“be</a:t>
            </a:r>
            <a:r>
              <a:rPr lang="zh-CN" altLang="zh-CN" sz="2400">
                <a:cs typeface="Times New Roman" panose="02020603050405020304" pitchFamily="18" charset="0"/>
              </a:rPr>
              <a:t>＋过去分词</a:t>
            </a:r>
            <a:r>
              <a:rPr lang="en-US" altLang="zh-CN" sz="2400">
                <a:cs typeface="Times New Roman" panose="02020603050405020304" pitchFamily="18" charset="0"/>
              </a:rPr>
              <a:t>”,</a:t>
            </a:r>
            <a:r>
              <a:rPr lang="zh-CN" altLang="zh-CN" sz="2400">
                <a:cs typeface="Times New Roman" panose="02020603050405020304" pitchFamily="18" charset="0"/>
              </a:rPr>
              <a:t>此句描述的是一个事实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用一般现在时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主语为</a:t>
            </a:r>
            <a:r>
              <a:rPr lang="en-US" altLang="zh-CN" sz="2400">
                <a:cs typeface="Times New Roman" panose="02020603050405020304" pitchFamily="18" charset="0"/>
              </a:rPr>
              <a:t>“all the viewers”,be</a:t>
            </a:r>
            <a:r>
              <a:rPr lang="zh-CN" altLang="zh-CN" sz="2400">
                <a:cs typeface="Times New Roman" panose="02020603050405020304" pitchFamily="18" charset="0"/>
              </a:rPr>
              <a:t>动词用</a:t>
            </a:r>
            <a:r>
              <a:rPr lang="en-US" altLang="zh-CN" sz="2400">
                <a:cs typeface="Times New Roman" panose="02020603050405020304" pitchFamily="18" charset="0"/>
              </a:rPr>
              <a:t>are,surprise</a:t>
            </a:r>
            <a:r>
              <a:rPr lang="zh-CN" altLang="zh-CN" sz="2400">
                <a:cs typeface="Times New Roman" panose="02020603050405020304" pitchFamily="18" charset="0"/>
              </a:rPr>
              <a:t>的过去分词为</a:t>
            </a:r>
            <a:r>
              <a:rPr lang="en-US" altLang="zh-CN" sz="2400">
                <a:cs typeface="Times New Roman" panose="02020603050405020304" pitchFamily="18" charset="0"/>
              </a:rPr>
              <a:t>surprised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are surprised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has made a big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film industry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marks an important step both for Chinese film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industry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amazing story and advanced technology, it has become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Chinese film that interests thousands of foreign viewers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sets a good example of how to make more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80471" y="853964"/>
            <a:ext cx="1493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difference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55246" y="1391567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51190" y="195245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2123" y="3452807"/>
            <a:ext cx="1150458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5. 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句意：该电影对电影产业产生了重大影响。固定短语</a:t>
            </a:r>
            <a:r>
              <a:rPr lang="en-US" altLang="zh-CN" sz="2300">
                <a:cs typeface="Times New Roman" panose="02020603050405020304" pitchFamily="18" charset="0"/>
              </a:rPr>
              <a:t>make a difference</a:t>
            </a:r>
            <a:r>
              <a:rPr lang="zh-CN" altLang="zh-CN" sz="2300">
                <a:cs typeface="Times New Roman" panose="02020603050405020304" pitchFamily="18" charset="0"/>
              </a:rPr>
              <a:t>意为</a:t>
            </a:r>
            <a:r>
              <a:rPr lang="en-US" altLang="zh-CN" sz="2300"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cs typeface="Times New Roman" panose="02020603050405020304" pitchFamily="18" charset="0"/>
              </a:rPr>
              <a:t>产生影响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。故填</a:t>
            </a:r>
            <a:r>
              <a:rPr lang="en-US" altLang="zh-CN" sz="2300">
                <a:cs typeface="Times New Roman" panose="02020603050405020304" pitchFamily="18" charset="0"/>
              </a:rPr>
              <a:t>difference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2123" y="4515675"/>
            <a:ext cx="1150458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6. 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句意：它标志着中国电影产业和全球电影产业都迈出了重要的一步。根据</a:t>
            </a:r>
            <a:r>
              <a:rPr lang="en-US" altLang="zh-CN" sz="2300">
                <a:cs typeface="Times New Roman" panose="02020603050405020304" pitchFamily="18" charset="0"/>
              </a:rPr>
              <a:t>“both... and...”</a:t>
            </a:r>
            <a:r>
              <a:rPr lang="zh-CN" altLang="zh-CN" sz="2300">
                <a:cs typeface="Times New Roman" panose="02020603050405020304" pitchFamily="18" charset="0"/>
              </a:rPr>
              <a:t>的并列结构可知需用</a:t>
            </a:r>
            <a:r>
              <a:rPr lang="en-US" altLang="zh-CN" sz="2300">
                <a:cs typeface="Times New Roman" panose="02020603050405020304" pitchFamily="18" charset="0"/>
              </a:rPr>
              <a:t>and</a:t>
            </a:r>
            <a:r>
              <a:rPr lang="zh-CN" altLang="zh-CN" sz="2300">
                <a:cs typeface="Times New Roman" panose="02020603050405020304" pitchFamily="18" charset="0"/>
              </a:rPr>
              <a:t>连接两者。故填</a:t>
            </a:r>
            <a:r>
              <a:rPr lang="en-US" altLang="zh-CN" sz="2300">
                <a:cs typeface="Times New Roman" panose="02020603050405020304" pitchFamily="18" charset="0"/>
              </a:rPr>
              <a:t>and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2123" y="5541039"/>
            <a:ext cx="1150458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7. 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句意：凭借精彩的故事和先进的技术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它成为首部吸引大量外国观众的中国</a:t>
            </a:r>
            <a:r>
              <a:rPr lang="zh-CN" altLang="zh-CN" sz="2300" smtClean="0">
                <a:cs typeface="Times New Roman" panose="02020603050405020304" pitchFamily="18" charset="0"/>
              </a:rPr>
              <a:t>电</a:t>
            </a:r>
            <a:endParaRPr lang="en-US" altLang="zh-CN" sz="23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300" smtClean="0">
                <a:cs typeface="Times New Roman" panose="02020603050405020304" pitchFamily="18" charset="0"/>
              </a:rPr>
              <a:t>影</a:t>
            </a:r>
            <a:r>
              <a:rPr lang="zh-CN" altLang="zh-CN" sz="2300">
                <a:cs typeface="Times New Roman" panose="02020603050405020304" pitchFamily="18" charset="0"/>
              </a:rPr>
              <a:t>。根据</a:t>
            </a:r>
            <a:r>
              <a:rPr lang="en-US" altLang="zh-CN" sz="2300">
                <a:cs typeface="Times New Roman" panose="02020603050405020304" pitchFamily="18" charset="0"/>
              </a:rPr>
              <a:t>“first Chinese film”</a:t>
            </a:r>
            <a:r>
              <a:rPr lang="zh-CN" altLang="zh-CN" sz="2300">
                <a:cs typeface="Times New Roman" panose="02020603050405020304" pitchFamily="18" charset="0"/>
              </a:rPr>
              <a:t>可知需用定冠词</a:t>
            </a:r>
            <a:r>
              <a:rPr lang="en-US" altLang="zh-CN" sz="2300">
                <a:cs typeface="Times New Roman" panose="02020603050405020304" pitchFamily="18" charset="0"/>
              </a:rPr>
              <a:t>the</a:t>
            </a:r>
            <a:r>
              <a:rPr lang="zh-CN" altLang="zh-CN" sz="2300">
                <a:cs typeface="Times New Roman" panose="02020603050405020304" pitchFamily="18" charset="0"/>
              </a:rPr>
              <a:t>。故填</a:t>
            </a:r>
            <a:r>
              <a:rPr lang="en-US" altLang="zh-CN" sz="2300">
                <a:cs typeface="Times New Roman" panose="02020603050405020304" pitchFamily="18" charset="0"/>
              </a:rPr>
              <a:t>the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02" y="2497783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successful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9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has made a big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film industry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marks an important step both for Chinese film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industry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amazing story and advanced technology, it has become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Chinese film that interests thousands of foreign viewers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sets a good example of how to make more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80471" y="853964"/>
            <a:ext cx="1493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difference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55246" y="1391567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51190" y="195245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759502" y="2497783"/>
            <a:ext cx="148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successful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2123" y="3494164"/>
            <a:ext cx="11504580" cy="1086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</a:t>
            </a:r>
            <a:r>
              <a:rPr lang="zh-CN" altLang="zh-CN" sz="2300">
                <a:cs typeface="Times New Roman" panose="02020603050405020304" pitchFamily="18" charset="0"/>
              </a:rPr>
              <a:t>句意：它为如何制作更多成功的中国电影树立了榜样。根据</a:t>
            </a:r>
            <a:r>
              <a:rPr lang="en-US" altLang="zh-CN" sz="2300">
                <a:cs typeface="Times New Roman" panose="02020603050405020304" pitchFamily="18" charset="0"/>
              </a:rPr>
              <a:t>“make more... films”</a:t>
            </a:r>
            <a:r>
              <a:rPr lang="zh-CN" altLang="zh-CN" sz="2300">
                <a:cs typeface="Times New Roman" panose="02020603050405020304" pitchFamily="18" charset="0"/>
              </a:rPr>
              <a:t>可知需用形容词修饰名词。</a:t>
            </a:r>
            <a:r>
              <a:rPr lang="en-US" altLang="zh-CN" sz="2300">
                <a:cs typeface="Times New Roman" panose="02020603050405020304" pitchFamily="18" charset="0"/>
              </a:rPr>
              <a:t>success</a:t>
            </a:r>
            <a:r>
              <a:rPr lang="zh-CN" altLang="zh-CN" sz="2300">
                <a:cs typeface="Times New Roman" panose="02020603050405020304" pitchFamily="18" charset="0"/>
              </a:rPr>
              <a:t>的形容词形式为</a:t>
            </a:r>
            <a:r>
              <a:rPr lang="en-US" altLang="zh-CN" sz="2300">
                <a:cs typeface="Times New Roman" panose="02020603050405020304" pitchFamily="18" charset="0"/>
              </a:rPr>
              <a:t>successful</a:t>
            </a:r>
            <a:r>
              <a:rPr lang="zh-CN" altLang="zh-CN" sz="2300">
                <a:cs typeface="Times New Roman" panose="02020603050405020304" pitchFamily="18" charset="0"/>
              </a:rPr>
              <a:t>。故填</a:t>
            </a:r>
            <a:r>
              <a:rPr lang="en-US" altLang="zh-CN" sz="2300">
                <a:cs typeface="Times New Roman" panose="02020603050405020304" pitchFamily="18" charset="0"/>
              </a:rPr>
              <a:t>successful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84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5014916"/>
            <a:ext cx="7629655" cy="64401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addition, the film serves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window for the world to see more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connects with viewers all over the word and show the world China’s growing cultural power and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development of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23712" y="853964"/>
            <a:ext cx="535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558702" y="194271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4102" y="2551837"/>
            <a:ext cx="116668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9.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句意：此外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这部电影充当了世界了解中国窗口。固定短语</a:t>
            </a:r>
            <a:r>
              <a:rPr lang="en-US" altLang="zh-CN" sz="2400">
                <a:cs typeface="Times New Roman" panose="02020603050405020304" pitchFamily="18" charset="0"/>
              </a:rPr>
              <a:t>serve as</a:t>
            </a:r>
            <a:r>
              <a:rPr lang="zh-CN" altLang="zh-CN" sz="2400"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 smtClean="0">
                <a:cs typeface="Times New Roman" panose="02020603050405020304" pitchFamily="18" charset="0"/>
              </a:rPr>
              <a:t>充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当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as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7619" y="3622701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10.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句意：它与世界各地的观众联系在一起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向世界展示了中国日益增长的文化力量和科技的发展。</a:t>
            </a:r>
            <a:r>
              <a:rPr lang="en-US" altLang="zh-CN" sz="2400">
                <a:cs typeface="Times New Roman" panose="02020603050405020304" pitchFamily="18" charset="0"/>
              </a:rPr>
              <a:t>its</a:t>
            </a:r>
            <a:r>
              <a:rPr lang="zh-CN" altLang="zh-CN" sz="2400">
                <a:cs typeface="Times New Roman" panose="02020603050405020304" pitchFamily="18" charset="0"/>
              </a:rPr>
              <a:t>它的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形容词性物主代词修饰名词。故填</a:t>
            </a:r>
            <a:r>
              <a:rPr lang="en-US" altLang="zh-CN" sz="2400">
                <a:cs typeface="Times New Roman" panose="02020603050405020304" pitchFamily="18" charset="0"/>
              </a:rPr>
              <a:t>its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易错警示.eps" descr="id:2147491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5108252"/>
            <a:ext cx="1406923" cy="40790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885505" y="5014917"/>
            <a:ext cx="6078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它的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is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它是。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59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660</Words>
  <Application>Microsoft Office PowerPoint</Application>
  <PresentationFormat>自定义</PresentationFormat>
  <Paragraphs>36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